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7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673204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Kyle </a:t>
            </a:r>
          </a:p>
          <a:p>
            <a:r>
              <a:rPr lang="en-US">
                <a:solidFill>
                  <a:schemeClr val="bg2"/>
                </a:solidFill>
                <a:latin typeface="Abadi" panose="020B0604020104020204" pitchFamily="34" charset="0"/>
                <a:ea typeface="SF Pro" pitchFamily="2" charset="0"/>
                <a:cs typeface="SF Pro" pitchFamily="2" charset="0"/>
              </a:rPr>
              <a:t>05/23/24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03948" y="1539878"/>
            <a:ext cx="5681663"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2E894B22-874D-6A58-863B-2227EC269AEE}"/>
              </a:ext>
            </a:extLst>
          </p:cNvPr>
          <p:cNvPicPr>
            <a:picLocks noChangeAspect="1"/>
          </p:cNvPicPr>
          <p:nvPr/>
        </p:nvPicPr>
        <p:blipFill>
          <a:blip r:embed="rId3"/>
          <a:stretch>
            <a:fillRect/>
          </a:stretch>
        </p:blipFill>
        <p:spPr>
          <a:xfrm>
            <a:off x="137161" y="1563373"/>
            <a:ext cx="5267959" cy="418572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1051" y="1541145"/>
            <a:ext cx="571207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AEDDB8E7-20C7-486D-92F9-E17D253E3217}"/>
              </a:ext>
            </a:extLst>
          </p:cNvPr>
          <p:cNvPicPr>
            <a:picLocks noChangeAspect="1"/>
          </p:cNvPicPr>
          <p:nvPr/>
        </p:nvPicPr>
        <p:blipFill>
          <a:blip r:embed="rId3"/>
          <a:stretch>
            <a:fillRect/>
          </a:stretch>
        </p:blipFill>
        <p:spPr>
          <a:xfrm>
            <a:off x="6326812" y="1312824"/>
            <a:ext cx="4124382" cy="2357006"/>
          </a:xfrm>
          <a:prstGeom prst="rect">
            <a:avLst/>
          </a:prstGeom>
        </p:spPr>
      </p:pic>
      <p:pic>
        <p:nvPicPr>
          <p:cNvPr id="6" name="Picture 5">
            <a:extLst>
              <a:ext uri="{FF2B5EF4-FFF2-40B4-BE49-F238E27FC236}">
                <a16:creationId xmlns:a16="http://schemas.microsoft.com/office/drawing/2014/main" id="{E7CEB5A5-9D45-91A7-BB5A-3F6D2EDBD2E6}"/>
              </a:ext>
            </a:extLst>
          </p:cNvPr>
          <p:cNvPicPr>
            <a:picLocks noChangeAspect="1"/>
          </p:cNvPicPr>
          <p:nvPr/>
        </p:nvPicPr>
        <p:blipFill>
          <a:blip r:embed="rId4"/>
          <a:stretch>
            <a:fillRect/>
          </a:stretch>
        </p:blipFill>
        <p:spPr>
          <a:xfrm>
            <a:off x="6326812" y="4241847"/>
            <a:ext cx="4371668" cy="241048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pPr>
            <a:r>
              <a:rPr lang="en-US" sz="1800" dirty="0">
                <a:solidFill>
                  <a:schemeClr val="accent3">
                    <a:lumMod val="25000"/>
                  </a:schemeClr>
                </a:solidFill>
                <a:latin typeface="Abadi"/>
              </a:rPr>
              <a:t>The names of unique launch sites in the space mission.</a:t>
            </a:r>
          </a:p>
          <a:p>
            <a:pPr lvl="1">
              <a:lnSpc>
                <a:spcPct val="100000"/>
              </a:lnSpc>
              <a:spcBef>
                <a:spcPts val="1400"/>
              </a:spcBef>
            </a:pPr>
            <a:r>
              <a:rPr lang="en-US" sz="1800" dirty="0">
                <a:solidFill>
                  <a:schemeClr val="accent3">
                    <a:lumMod val="25000"/>
                  </a:schemeClr>
                </a:solidFill>
                <a:latin typeface="Abadi"/>
              </a:rPr>
              <a:t>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The average payload mass carried by booster version F9 v1.1</a:t>
            </a:r>
          </a:p>
          <a:p>
            <a:pPr lvl="1">
              <a:lnSpc>
                <a:spcPct val="100000"/>
              </a:lnSpc>
              <a:spcBef>
                <a:spcPts val="1400"/>
              </a:spcBef>
            </a:pPr>
            <a:r>
              <a:rPr lang="en-US" sz="1800" dirty="0">
                <a:solidFill>
                  <a:schemeClr val="accent3">
                    <a:lumMod val="25000"/>
                  </a:schemeClr>
                </a:solidFill>
                <a:latin typeface="Abadi"/>
              </a:rPr>
              <a:t>The total number of successful and failure mission outcomes</a:t>
            </a:r>
          </a:p>
          <a:p>
            <a:pPr lvl="1">
              <a:lnSpc>
                <a:spcPct val="100000"/>
              </a:lnSpc>
              <a:spcBef>
                <a:spcPts val="1400"/>
              </a:spcBef>
            </a:pPr>
            <a:r>
              <a:rPr lang="en-US" sz="1800" dirty="0">
                <a:solidFill>
                  <a:schemeClr val="accent3">
                    <a:lumMod val="25000"/>
                  </a:schemeClr>
                </a:solidFill>
                <a:latin typeface="Abadi"/>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C3A1717-CA40-3145-2853-B7E2A0D335BC}"/>
              </a:ext>
            </a:extLst>
          </p:cNvPr>
          <p:cNvPicPr>
            <a:picLocks noChangeAspect="1"/>
          </p:cNvPicPr>
          <p:nvPr/>
        </p:nvPicPr>
        <p:blipFill>
          <a:blip r:embed="rId3"/>
          <a:stretch>
            <a:fillRect/>
          </a:stretch>
        </p:blipFill>
        <p:spPr>
          <a:xfrm>
            <a:off x="770011" y="2057400"/>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75510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Greater the payload mass for launch site CCAFS SLC 40 the higher the success rate for the rocket.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F834C01A-3115-463C-A23D-605CA81168DC}"/>
              </a:ext>
            </a:extLst>
          </p:cNvPr>
          <p:cNvPicPr>
            <a:picLocks noChangeAspect="1"/>
          </p:cNvPicPr>
          <p:nvPr/>
        </p:nvPicPr>
        <p:blipFill>
          <a:blip r:embed="rId3"/>
          <a:stretch>
            <a:fillRect/>
          </a:stretch>
        </p:blipFill>
        <p:spPr>
          <a:xfrm>
            <a:off x="770010" y="3429000"/>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2F171AD-A59C-5DD7-3809-ACD81BDEE31E}"/>
              </a:ext>
            </a:extLst>
          </p:cNvPr>
          <p:cNvPicPr>
            <a:picLocks noChangeAspect="1"/>
          </p:cNvPicPr>
          <p:nvPr/>
        </p:nvPicPr>
        <p:blipFill>
          <a:blip r:embed="rId3"/>
          <a:stretch>
            <a:fillRect/>
          </a:stretch>
        </p:blipFill>
        <p:spPr>
          <a:xfrm>
            <a:off x="770011" y="1882831"/>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2739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D23CB13C-EE70-E072-B2C3-A42EED728785}"/>
              </a:ext>
            </a:extLst>
          </p:cNvPr>
          <p:cNvPicPr>
            <a:picLocks noChangeAspect="1"/>
          </p:cNvPicPr>
          <p:nvPr/>
        </p:nvPicPr>
        <p:blipFill>
          <a:blip r:embed="rId3"/>
          <a:stretch>
            <a:fillRect/>
          </a:stretch>
        </p:blipFill>
        <p:spPr>
          <a:xfrm>
            <a:off x="770011" y="362092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82927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57463BE-E3FF-718D-6261-3B8F703048F2}"/>
              </a:ext>
            </a:extLst>
          </p:cNvPr>
          <p:cNvPicPr>
            <a:picLocks noChangeAspect="1"/>
          </p:cNvPicPr>
          <p:nvPr/>
        </p:nvPicPr>
        <p:blipFill>
          <a:blip r:embed="rId3"/>
          <a:stretch>
            <a:fillRect/>
          </a:stretch>
        </p:blipFill>
        <p:spPr>
          <a:xfrm>
            <a:off x="770011"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5CCC538-A58C-A5AD-7A1A-35DEF672E841}"/>
              </a:ext>
            </a:extLst>
          </p:cNvPr>
          <p:cNvPicPr>
            <a:picLocks noChangeAspect="1"/>
          </p:cNvPicPr>
          <p:nvPr/>
        </p:nvPicPr>
        <p:blipFill>
          <a:blip r:embed="rId3"/>
          <a:stretch>
            <a:fillRect/>
          </a:stretch>
        </p:blipFill>
        <p:spPr>
          <a:xfrm>
            <a:off x="4981701"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1825625"/>
            <a:ext cx="472189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EF4A589A-344E-7DFA-B22E-F236AC360E05}"/>
              </a:ext>
            </a:extLst>
          </p:cNvPr>
          <p:cNvPicPr>
            <a:picLocks noChangeAspect="1"/>
          </p:cNvPicPr>
          <p:nvPr/>
        </p:nvPicPr>
        <p:blipFill>
          <a:blip r:embed="rId3"/>
          <a:stretch>
            <a:fillRect/>
          </a:stretch>
        </p:blipFill>
        <p:spPr>
          <a:xfrm>
            <a:off x="770011" y="1743704"/>
            <a:ext cx="4848470"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12FFA720-0024-0445-5C87-DD818A59630A}"/>
              </a:ext>
            </a:extLst>
          </p:cNvPr>
          <p:cNvPicPr>
            <a:picLocks noChangeAspect="1"/>
          </p:cNvPicPr>
          <p:nvPr/>
        </p:nvPicPr>
        <p:blipFill>
          <a:blip r:embed="rId3"/>
          <a:stretch>
            <a:fillRect/>
          </a:stretch>
        </p:blipFill>
        <p:spPr>
          <a:xfrm>
            <a:off x="770011"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2170D827-5D6B-851C-BD9B-BFC1A69A4121}"/>
              </a:ext>
            </a:extLst>
          </p:cNvPr>
          <p:cNvPicPr>
            <a:picLocks noChangeAspect="1"/>
          </p:cNvPicPr>
          <p:nvPr/>
        </p:nvPicPr>
        <p:blipFill>
          <a:blip r:embed="rId3"/>
          <a:stretch>
            <a:fillRect/>
          </a:stretch>
        </p:blipFill>
        <p:spPr>
          <a:xfrm>
            <a:off x="770011" y="1575377"/>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91954397-E8B8-673C-C436-D35DD74E1DBD}"/>
              </a:ext>
            </a:extLst>
          </p:cNvPr>
          <p:cNvPicPr>
            <a:picLocks noChangeAspect="1"/>
          </p:cNvPicPr>
          <p:nvPr/>
        </p:nvPicPr>
        <p:blipFill>
          <a:blip r:embed="rId3"/>
          <a:stretch>
            <a:fillRect/>
          </a:stretch>
        </p:blipFill>
        <p:spPr>
          <a:xfrm>
            <a:off x="770011" y="1825625"/>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254397CE-B306-6BDE-4542-8A231D87E4E9}"/>
              </a:ext>
            </a:extLst>
          </p:cNvPr>
          <p:cNvPicPr>
            <a:picLocks noChangeAspect="1"/>
          </p:cNvPicPr>
          <p:nvPr/>
        </p:nvPicPr>
        <p:blipFill>
          <a:blip r:embed="rId3"/>
          <a:stretch>
            <a:fillRect/>
          </a:stretch>
        </p:blipFill>
        <p:spPr>
          <a:xfrm>
            <a:off x="770011" y="182562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207110"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D63D7E60-2EB7-FD2D-785A-D14A786AE77D}"/>
              </a:ext>
            </a:extLst>
          </p:cNvPr>
          <p:cNvPicPr>
            <a:picLocks noChangeAspect="1"/>
          </p:cNvPicPr>
          <p:nvPr/>
        </p:nvPicPr>
        <p:blipFill>
          <a:blip r:embed="rId3"/>
          <a:stretch>
            <a:fillRect/>
          </a:stretch>
        </p:blipFill>
        <p:spPr>
          <a:xfrm>
            <a:off x="1107440" y="2818391"/>
            <a:ext cx="5503882" cy="377074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5063"/>
            <a:ext cx="4017889"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2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2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2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2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2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2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2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2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2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28150"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48DEDC88-BAAA-FE0F-9D44-4FB39792F728}"/>
              </a:ext>
            </a:extLst>
          </p:cNvPr>
          <p:cNvPicPr>
            <a:picLocks noChangeAspect="1"/>
          </p:cNvPicPr>
          <p:nvPr/>
        </p:nvPicPr>
        <p:blipFill>
          <a:blip r:embed="rId3"/>
          <a:stretch>
            <a:fillRect/>
          </a:stretch>
        </p:blipFill>
        <p:spPr>
          <a:xfrm>
            <a:off x="6313099" y="1793849"/>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32821"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9430191-F087-8299-E32E-7FD370EEB49E}"/>
              </a:ext>
            </a:extLst>
          </p:cNvPr>
          <p:cNvPicPr>
            <a:picLocks noChangeAspect="1"/>
          </p:cNvPicPr>
          <p:nvPr/>
        </p:nvPicPr>
        <p:blipFill>
          <a:blip r:embed="rId3"/>
          <a:stretch>
            <a:fillRect/>
          </a:stretch>
        </p:blipFill>
        <p:spPr>
          <a:xfrm>
            <a:off x="5637201" y="169494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127DCC52-B6EB-B891-DCEB-C2009839D3F4}"/>
              </a:ext>
            </a:extLst>
          </p:cNvPr>
          <p:cNvPicPr>
            <a:picLocks noChangeAspect="1"/>
          </p:cNvPicPr>
          <p:nvPr/>
        </p:nvPicPr>
        <p:blipFill>
          <a:blip r:embed="rId3"/>
          <a:stretch>
            <a:fillRect/>
          </a:stretch>
        </p:blipFill>
        <p:spPr>
          <a:xfrm>
            <a:off x="770010"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47430"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B791FBCA-9057-6D84-9A28-74D2001767CF}"/>
              </a:ext>
            </a:extLst>
          </p:cNvPr>
          <p:cNvPicPr>
            <a:picLocks noChangeAspect="1"/>
          </p:cNvPicPr>
          <p:nvPr/>
        </p:nvPicPr>
        <p:blipFill>
          <a:blip r:embed="rId3"/>
          <a:stretch>
            <a:fillRect/>
          </a:stretch>
        </p:blipFill>
        <p:spPr>
          <a:xfrm>
            <a:off x="5161036" y="1840865"/>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Content Placeholder 5">
            <a:extLst>
              <a:ext uri="{FF2B5EF4-FFF2-40B4-BE49-F238E27FC236}">
                <a16:creationId xmlns:a16="http://schemas.microsoft.com/office/drawing/2014/main" id="{B1D873EE-0EBD-5127-3393-AF5A3E3D5969}"/>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Content Placeholder 3">
            <a:extLst>
              <a:ext uri="{FF2B5EF4-FFF2-40B4-BE49-F238E27FC236}">
                <a16:creationId xmlns:a16="http://schemas.microsoft.com/office/drawing/2014/main" id="{152A3EA0-9088-2A7B-8C18-3A22E41C90B6}"/>
              </a:ext>
            </a:extLst>
          </p:cNvPr>
          <p:cNvPicPr>
            <a:picLocks noChangeAspect="1"/>
          </p:cNvPicPr>
          <p:nvPr/>
        </p:nvPicPr>
        <p:blipFill>
          <a:blip r:embed="rId3"/>
          <a:stretch>
            <a:fillRect/>
          </a:stretch>
        </p:blipFill>
        <p:spPr>
          <a:xfrm>
            <a:off x="683830" y="1170585"/>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Content Placeholder 3">
            <a:extLst>
              <a:ext uri="{FF2B5EF4-FFF2-40B4-BE49-F238E27FC236}">
                <a16:creationId xmlns:a16="http://schemas.microsoft.com/office/drawing/2014/main" id="{DA4728DC-F8DD-EB56-0365-4D7E9C41BF81}"/>
              </a:ext>
            </a:extLst>
          </p:cNvPr>
          <p:cNvPicPr>
            <a:picLocks noChangeAspect="1"/>
          </p:cNvPicPr>
          <p:nvPr/>
        </p:nvPicPr>
        <p:blipFill>
          <a:blip r:embed="rId3"/>
          <a:stretch>
            <a:fillRect/>
          </a:stretch>
        </p:blipFill>
        <p:spPr>
          <a:xfrm>
            <a:off x="770010" y="1315653"/>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Content Placeholder 3">
            <a:extLst>
              <a:ext uri="{FF2B5EF4-FFF2-40B4-BE49-F238E27FC236}">
                <a16:creationId xmlns:a16="http://schemas.microsoft.com/office/drawing/2014/main" id="{65BCA64A-FA66-4C16-FD8B-1D839323D364}"/>
              </a:ext>
            </a:extLst>
          </p:cNvPr>
          <p:cNvPicPr>
            <a:picLocks noChangeAspect="1"/>
          </p:cNvPicPr>
          <p:nvPr/>
        </p:nvPicPr>
        <p:blipFill>
          <a:blip r:embed="rId3"/>
          <a:stretch>
            <a:fillRect/>
          </a:stretch>
        </p:blipFill>
        <p:spPr>
          <a:xfrm>
            <a:off x="683830" y="1404862"/>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54480"/>
            <a:ext cx="6894983" cy="476487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3619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Content Placeholder 3">
            <a:extLst>
              <a:ext uri="{FF2B5EF4-FFF2-40B4-BE49-F238E27FC236}">
                <a16:creationId xmlns:a16="http://schemas.microsoft.com/office/drawing/2014/main" id="{9013DC7F-D11D-1F6F-D0D2-B6694F69C751}"/>
              </a:ext>
            </a:extLst>
          </p:cNvPr>
          <p:cNvPicPr>
            <a:picLocks noChangeAspect="1"/>
          </p:cNvPicPr>
          <p:nvPr/>
        </p:nvPicPr>
        <p:blipFill>
          <a:blip r:embed="rId3"/>
          <a:stretch>
            <a:fillRect/>
          </a:stretch>
        </p:blipFill>
        <p:spPr>
          <a:xfrm>
            <a:off x="770011" y="1336263"/>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Content Placeholder 3" descr="Graphical user interface, application">
            <a:extLst>
              <a:ext uri="{FF2B5EF4-FFF2-40B4-BE49-F238E27FC236}">
                <a16:creationId xmlns:a16="http://schemas.microsoft.com/office/drawing/2014/main" id="{6740EDF1-11B2-7B22-0BC7-1EF14FBA2002}"/>
              </a:ext>
            </a:extLst>
          </p:cNvPr>
          <p:cNvPicPr>
            <a:picLocks noChangeAspect="1"/>
          </p:cNvPicPr>
          <p:nvPr/>
        </p:nvPicPr>
        <p:blipFill>
          <a:blip r:embed="rId3"/>
          <a:stretch>
            <a:fillRect/>
          </a:stretch>
        </p:blipFill>
        <p:spPr>
          <a:xfrm>
            <a:off x="838200" y="1870996"/>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5E945E4B-4D93-6154-9001-169FBA1956F1}"/>
              </a:ext>
            </a:extLst>
          </p:cNvPr>
          <p:cNvPicPr>
            <a:picLocks noChangeAspect="1"/>
          </p:cNvPicPr>
          <p:nvPr/>
        </p:nvPicPr>
        <p:blipFill>
          <a:blip r:embed="rId3"/>
          <a:stretch>
            <a:fillRect/>
          </a:stretch>
        </p:blipFill>
        <p:spPr>
          <a:xfrm>
            <a:off x="770011" y="1895869"/>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6671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11A5080-631C-9EF7-646A-1D98DFD8F3A4}"/>
              </a:ext>
            </a:extLst>
          </p:cNvPr>
          <p:cNvPicPr>
            <a:picLocks noChangeAspect="1"/>
          </p:cNvPicPr>
          <p:nvPr/>
        </p:nvPicPr>
        <p:blipFill>
          <a:blip r:embed="rId3"/>
          <a:stretch>
            <a:fillRect/>
          </a:stretch>
        </p:blipFill>
        <p:spPr>
          <a:xfrm>
            <a:off x="754709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1156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was done using get request to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Next, we decoded the response content as a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lvl="1">
              <a:lnSpc>
                <a:spcPct val="100000"/>
              </a:lnSpc>
              <a:spcBef>
                <a:spcPts val="1400"/>
              </a:spcBef>
            </a:pPr>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49D8F044-1568-35A9-DCBA-D4A2BCA9D318}"/>
              </a:ext>
            </a:extLst>
          </p:cNvPr>
          <p:cNvPicPr>
            <a:picLocks noChangeAspect="1"/>
          </p:cNvPicPr>
          <p:nvPr/>
        </p:nvPicPr>
        <p:blipFill>
          <a:blip r:embed="rId3"/>
          <a:stretch>
            <a:fillRect/>
          </a:stretch>
        </p:blipFill>
        <p:spPr>
          <a:xfrm>
            <a:off x="5910262" y="1472101"/>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a:extLst>
              <a:ext uri="{FF2B5EF4-FFF2-40B4-BE49-F238E27FC236}">
                <a16:creationId xmlns:a16="http://schemas.microsoft.com/office/drawing/2014/main" id="{46169920-0BCC-4025-C350-58BF60E09EB8}"/>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184</TotalTime>
  <Words>2017</Words>
  <Application>Microsoft Office PowerPoint</Application>
  <PresentationFormat>Widescreen</PresentationFormat>
  <Paragraphs>252</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Kyle W Stephens</cp:lastModifiedBy>
  <cp:revision>200</cp:revision>
  <dcterms:created xsi:type="dcterms:W3CDTF">2021-04-29T18:58:34Z</dcterms:created>
  <dcterms:modified xsi:type="dcterms:W3CDTF">2024-05-23T22:30:55Z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